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A2B35-DC5C-4F21-8933-FEBFB8753322}" type="datetimeFigureOut">
              <a:rPr lang="en-US" smtClean="0"/>
              <a:pPr/>
              <a:t>12/17/2013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F6B48-F308-43DC-AE9C-19D1B0084A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12/17/2013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gif images\line.gif"/>
          <p:cNvPicPr>
            <a:picLocks noChangeAspect="1" noChangeArrowheads="1" noCrop="1"/>
          </p:cNvPicPr>
          <p:nvPr/>
        </p:nvPicPr>
        <p:blipFill>
          <a:blip r:embed="rId2" cstate="print"/>
          <a:srcRect/>
          <a:stretch>
            <a:fillRect/>
          </a:stretch>
        </p:blipFill>
        <p:spPr bwMode="auto">
          <a:xfrm>
            <a:off x="1905000" y="4191000"/>
            <a:ext cx="5714999" cy="352425"/>
          </a:xfrm>
          <a:prstGeom prst="rect">
            <a:avLst/>
          </a:prstGeom>
          <a:noFill/>
        </p:spPr>
      </p:pic>
      <p:sp>
        <p:nvSpPr>
          <p:cNvPr id="1027" name="Rectangle 3"/>
          <p:cNvSpPr>
            <a:spLocks noChangeArrowheads="1"/>
          </p:cNvSpPr>
          <p:nvPr/>
        </p:nvSpPr>
        <p:spPr bwMode="auto">
          <a:xfrm>
            <a:off x="4572000" y="4572000"/>
            <a:ext cx="3581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92D050"/>
                </a:solidFill>
                <a:effectLst/>
                <a:latin typeface="Calibri" pitchFamily="34" charset="0"/>
                <a:ea typeface="Calibri" pitchFamily="34" charset="0"/>
                <a:cs typeface="Times New Roman" pitchFamily="18" charset="0"/>
              </a:rPr>
              <a:t>PRESENTED</a:t>
            </a:r>
            <a:r>
              <a:rPr kumimoji="0" lang="en-US" b="0" i="0" u="none" strike="noStrike" cap="none" normalizeH="0" dirty="0" smtClean="0">
                <a:ln>
                  <a:noFill/>
                </a:ln>
                <a:solidFill>
                  <a:srgbClr val="92D050"/>
                </a:solidFill>
                <a:effectLst/>
                <a:latin typeface="Calibri" pitchFamily="34" charset="0"/>
                <a:ea typeface="Calibri" pitchFamily="34" charset="0"/>
                <a:cs typeface="Times New Roman" pitchFamily="18" charset="0"/>
              </a:rPr>
              <a:t> </a:t>
            </a:r>
            <a:r>
              <a:rPr kumimoji="0" lang="en-US" b="0" i="0" u="none" strike="noStrike" cap="none" normalizeH="0" dirty="0" smtClean="0">
                <a:ln>
                  <a:noFill/>
                </a:ln>
                <a:solidFill>
                  <a:srgbClr val="92D050"/>
                </a:solidFill>
                <a:effectLst/>
                <a:latin typeface="Calibri" pitchFamily="34" charset="0"/>
                <a:ea typeface="Calibri" pitchFamily="34" charset="0"/>
                <a:cs typeface="Times New Roman" pitchFamily="18" charset="0"/>
              </a:rPr>
              <a:t>BY </a:t>
            </a:r>
            <a:endParaRPr kumimoji="0" lang="en-US" b="0" i="0" u="none" strike="noStrike" cap="none" normalizeH="0" dirty="0" smtClean="0">
              <a:ln>
                <a:noFill/>
              </a:ln>
              <a:solidFill>
                <a:srgbClr val="92D05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dirty="0" smtClean="0">
                <a:ln>
                  <a:noFill/>
                </a:ln>
                <a:solidFill>
                  <a:srgbClr val="92D050"/>
                </a:solidFill>
                <a:effectLst/>
                <a:latin typeface="Calibri" pitchFamily="34" charset="0"/>
                <a:ea typeface="Calibri" pitchFamily="34" charset="0"/>
                <a:cs typeface="Times New Roman" pitchFamily="18" charset="0"/>
              </a:rPr>
              <a:t>ARCHIT PATEL(130110105021) </a:t>
            </a:r>
          </a:p>
          <a:p>
            <a:pPr lvl="0" fontAlgn="base">
              <a:spcBef>
                <a:spcPct val="0"/>
              </a:spcBef>
              <a:spcAft>
                <a:spcPct val="0"/>
              </a:spcAft>
            </a:pPr>
            <a:r>
              <a:rPr lang="en-US" dirty="0" smtClean="0">
                <a:solidFill>
                  <a:srgbClr val="92D050"/>
                </a:solidFill>
                <a:latin typeface="Calibri" pitchFamily="34" charset="0"/>
                <a:ea typeface="Calibri" pitchFamily="34" charset="0"/>
                <a:cs typeface="Times New Roman" pitchFamily="18" charset="0"/>
              </a:rPr>
              <a:t>BRIJESH </a:t>
            </a:r>
            <a:r>
              <a:rPr lang="en-US" dirty="0" smtClean="0">
                <a:solidFill>
                  <a:srgbClr val="92D050"/>
                </a:solidFill>
                <a:latin typeface="Calibri" pitchFamily="34" charset="0"/>
                <a:ea typeface="Calibri" pitchFamily="34" charset="0"/>
                <a:cs typeface="Times New Roman" pitchFamily="18" charset="0"/>
              </a:rPr>
              <a:t>PRAJAPATI(130110105039)</a:t>
            </a:r>
            <a:endParaRPr kumimoji="0" lang="en-US" b="0" i="0" u="none" strike="noStrike" cap="none" normalizeH="0" baseline="0" dirty="0" smtClean="0">
              <a:ln>
                <a:noFill/>
              </a:ln>
              <a:solidFill>
                <a:srgbClr val="92D050"/>
              </a:solidFill>
              <a:effectLst/>
              <a:latin typeface="Arial" pitchFamily="34" charset="0"/>
              <a:cs typeface="Arial" pitchFamily="34" charset="0"/>
            </a:endParaRPr>
          </a:p>
        </p:txBody>
      </p:sp>
      <p:pic>
        <p:nvPicPr>
          <p:cNvPr id="1028" name="Picture 4" descr="E:\gif images\line.gif"/>
          <p:cNvPicPr>
            <a:picLocks noChangeAspect="1" noChangeArrowheads="1" noCrop="1"/>
          </p:cNvPicPr>
          <p:nvPr/>
        </p:nvPicPr>
        <p:blipFill>
          <a:blip r:embed="rId2" cstate="print"/>
          <a:srcRect/>
          <a:stretch>
            <a:fillRect/>
          </a:stretch>
        </p:blipFill>
        <p:spPr bwMode="auto">
          <a:xfrm>
            <a:off x="6019800" y="6019800"/>
            <a:ext cx="2133600" cy="352425"/>
          </a:xfrm>
          <a:prstGeom prst="rect">
            <a:avLst/>
          </a:prstGeom>
          <a:noFill/>
        </p:spPr>
      </p:pic>
      <p:sp>
        <p:nvSpPr>
          <p:cNvPr id="8" name="TextBox 7"/>
          <p:cNvSpPr txBox="1"/>
          <p:nvPr/>
        </p:nvSpPr>
        <p:spPr>
          <a:xfrm>
            <a:off x="990600" y="838200"/>
            <a:ext cx="7391400" cy="1077218"/>
          </a:xfrm>
          <a:prstGeom prst="rect">
            <a:avLst/>
          </a:prstGeom>
          <a:noFill/>
        </p:spPr>
        <p:txBody>
          <a:bodyPr wrap="square" rtlCol="0">
            <a:spAutoFit/>
          </a:bodyPr>
          <a:lstStyle/>
          <a:p>
            <a:pPr algn="ctr"/>
            <a:r>
              <a:rPr lang="en-IN" sz="3200" dirty="0" smtClean="0">
                <a:solidFill>
                  <a:srgbClr val="FFC000"/>
                </a:solidFill>
              </a:rPr>
              <a:t>INTRODUCTION TO </a:t>
            </a:r>
            <a:r>
              <a:rPr lang="en-IN" sz="3200" dirty="0" smtClean="0">
                <a:solidFill>
                  <a:srgbClr val="FFC000"/>
                </a:solidFill>
              </a:rPr>
              <a:t>HYDROLOGIC STRUCTURES</a:t>
            </a:r>
            <a:endParaRPr lang="en-IN" sz="3200" dirty="0">
              <a:solidFill>
                <a:srgbClr val="FFC000"/>
              </a:solidFill>
            </a:endParaRPr>
          </a:p>
        </p:txBody>
      </p:sp>
      <p:pic>
        <p:nvPicPr>
          <p:cNvPr id="9" name="Picture 4" descr="E:\gif images\line.gif"/>
          <p:cNvPicPr>
            <a:picLocks noChangeAspect="1" noChangeArrowheads="1" noCrop="1"/>
          </p:cNvPicPr>
          <p:nvPr/>
        </p:nvPicPr>
        <p:blipFill>
          <a:blip r:embed="rId2" cstate="print"/>
          <a:srcRect/>
          <a:stretch>
            <a:fillRect/>
          </a:stretch>
        </p:blipFill>
        <p:spPr bwMode="auto">
          <a:xfrm>
            <a:off x="1600200" y="6019800"/>
            <a:ext cx="2133600" cy="352425"/>
          </a:xfrm>
          <a:prstGeom prst="rect">
            <a:avLst/>
          </a:prstGeom>
          <a:noFill/>
        </p:spPr>
      </p:pic>
      <p:sp>
        <p:nvSpPr>
          <p:cNvPr id="11" name="TextBox 10"/>
          <p:cNvSpPr txBox="1"/>
          <p:nvPr/>
        </p:nvSpPr>
        <p:spPr>
          <a:xfrm>
            <a:off x="1066800" y="4724400"/>
            <a:ext cx="2590800" cy="923330"/>
          </a:xfrm>
          <a:prstGeom prst="rect">
            <a:avLst/>
          </a:prstGeom>
          <a:noFill/>
        </p:spPr>
        <p:txBody>
          <a:bodyPr wrap="square" rtlCol="0">
            <a:spAutoFit/>
          </a:bodyPr>
          <a:lstStyle/>
          <a:p>
            <a:r>
              <a:rPr lang="en-IN" dirty="0" smtClean="0">
                <a:solidFill>
                  <a:srgbClr val="92D050"/>
                </a:solidFill>
                <a:latin typeface="Calibri" pitchFamily="34" charset="0"/>
              </a:rPr>
              <a:t>GUIDED BY</a:t>
            </a:r>
            <a:endParaRPr lang="en-IN" dirty="0" smtClean="0">
              <a:solidFill>
                <a:srgbClr val="92D050"/>
              </a:solidFill>
              <a:latin typeface="Calibri" pitchFamily="34" charset="0"/>
            </a:endParaRPr>
          </a:p>
          <a:p>
            <a:r>
              <a:rPr lang="en-IN" dirty="0" smtClean="0">
                <a:solidFill>
                  <a:srgbClr val="92D050"/>
                </a:solidFill>
                <a:latin typeface="Calibri" pitchFamily="34" charset="0"/>
              </a:rPr>
              <a:t>Dr. K </a:t>
            </a:r>
            <a:r>
              <a:rPr lang="en-IN" dirty="0" smtClean="0">
                <a:solidFill>
                  <a:srgbClr val="92D050"/>
                </a:solidFill>
                <a:latin typeface="Calibri" pitchFamily="34" charset="0"/>
              </a:rPr>
              <a:t>PRIYAN &amp; </a:t>
            </a:r>
            <a:endParaRPr lang="en-IN" dirty="0" smtClean="0">
              <a:solidFill>
                <a:srgbClr val="92D050"/>
              </a:solidFill>
              <a:latin typeface="Calibri" pitchFamily="34" charset="0"/>
            </a:endParaRPr>
          </a:p>
          <a:p>
            <a:r>
              <a:rPr lang="en-IN" dirty="0" smtClean="0">
                <a:solidFill>
                  <a:srgbClr val="92D050"/>
                </a:solidFill>
                <a:latin typeface="Calibri" pitchFamily="34" charset="0"/>
              </a:rPr>
              <a:t>PROF. SNEHAL </a:t>
            </a:r>
            <a:r>
              <a:rPr lang="en-IN" dirty="0" smtClean="0">
                <a:solidFill>
                  <a:srgbClr val="92D050"/>
                </a:solidFill>
                <a:latin typeface="Calibri" pitchFamily="34" charset="0"/>
              </a:rPr>
              <a:t>POPLI</a:t>
            </a:r>
            <a:endParaRPr lang="en-IN" dirty="0">
              <a:solidFill>
                <a:srgbClr val="92D050"/>
              </a:solidFill>
              <a:latin typeface="Calibri" pitchFamily="34" charset="0"/>
            </a:endParaRPr>
          </a:p>
        </p:txBody>
      </p:sp>
      <p:sp>
        <p:nvSpPr>
          <p:cNvPr id="10" name="Rectangle 9"/>
          <p:cNvSpPr/>
          <p:nvPr/>
        </p:nvSpPr>
        <p:spPr>
          <a:xfrm>
            <a:off x="1905000" y="2819400"/>
            <a:ext cx="5715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G H PATEL COLLEGE OF ENGG. &amp; TECH.(011), VALLBH VIDYANAGAR</a:t>
            </a:r>
            <a:endParaRPr lang="en-US"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457200"/>
            <a:ext cx="8534400" cy="1752600"/>
          </a:xfrm>
        </p:spPr>
        <p:txBody>
          <a:bodyPr/>
          <a:lstStyle/>
          <a:p>
            <a:pPr eaLnBrk="1" hangingPunct="1"/>
            <a:r>
              <a:rPr lang="en-US" sz="3200" b="1" smtClean="0"/>
              <a:t>CHECK DAMS MAY BE APPROPRIATE IN THE FOLLOWING SITUATIONS:</a:t>
            </a:r>
            <a:r>
              <a:rPr lang="en-US" smtClean="0"/>
              <a:t/>
            </a:r>
            <a:br>
              <a:rPr lang="en-US" smtClean="0"/>
            </a:br>
            <a:endParaRPr lang="en-US" smtClean="0"/>
          </a:p>
        </p:txBody>
      </p:sp>
      <p:sp>
        <p:nvSpPr>
          <p:cNvPr id="6147" name="Content Placeholder 2"/>
          <p:cNvSpPr>
            <a:spLocks noGrp="1"/>
          </p:cNvSpPr>
          <p:nvPr>
            <p:ph idx="1"/>
          </p:nvPr>
        </p:nvSpPr>
        <p:spPr>
          <a:xfrm>
            <a:off x="457200" y="2438400"/>
            <a:ext cx="8229600" cy="3810000"/>
          </a:xfrm>
        </p:spPr>
        <p:txBody>
          <a:bodyPr>
            <a:normAutofit fontScale="92500" lnSpcReduction="10000"/>
          </a:bodyPr>
          <a:lstStyle/>
          <a:p>
            <a:pPr algn="just" eaLnBrk="1" hangingPunct="1">
              <a:lnSpc>
                <a:spcPct val="150000"/>
              </a:lnSpc>
            </a:pPr>
            <a:r>
              <a:rPr lang="en-US" sz="2800" smtClean="0"/>
              <a:t>To promote sedimentation behind the dam.</a:t>
            </a:r>
          </a:p>
          <a:p>
            <a:pPr algn="just" eaLnBrk="1" hangingPunct="1">
              <a:lnSpc>
                <a:spcPct val="150000"/>
              </a:lnSpc>
            </a:pPr>
            <a:r>
              <a:rPr lang="en-US" sz="2800" smtClean="0"/>
              <a:t>To prevent erosion by reducing the velocity of channel flow</a:t>
            </a:r>
          </a:p>
          <a:p>
            <a:pPr algn="just" eaLnBrk="1" hangingPunct="1">
              <a:lnSpc>
                <a:spcPct val="150000"/>
              </a:lnSpc>
            </a:pPr>
            <a:r>
              <a:rPr lang="en-US" sz="2800" smtClean="0"/>
              <a:t>In small intermittent channels and temporary swales.</a:t>
            </a:r>
          </a:p>
          <a:p>
            <a:pPr algn="just" eaLnBrk="1" hangingPunct="1">
              <a:lnSpc>
                <a:spcPct val="150000"/>
              </a:lnSpc>
            </a:pPr>
            <a:r>
              <a:rPr lang="en-US" sz="2800" smtClean="0"/>
              <a:t>In small open channels that drain 10 acres or less.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304800" y="533400"/>
            <a:ext cx="8229600" cy="5486400"/>
          </a:xfrm>
        </p:spPr>
        <p:txBody>
          <a:bodyPr/>
          <a:lstStyle/>
          <a:p>
            <a:pPr algn="just" eaLnBrk="1" hangingPunct="1">
              <a:lnSpc>
                <a:spcPct val="150000"/>
              </a:lnSpc>
            </a:pPr>
            <a:r>
              <a:rPr lang="en-US" sz="2800" smtClean="0">
                <a:latin typeface="Arial" charset="0"/>
                <a:cs typeface="Arial" charset="0"/>
              </a:rPr>
              <a:t>In steep channels where storm water runoff velocities exceed 5 ft/s.</a:t>
            </a:r>
          </a:p>
          <a:p>
            <a:pPr algn="just" eaLnBrk="1" hangingPunct="1">
              <a:lnSpc>
                <a:spcPct val="150000"/>
              </a:lnSpc>
            </a:pPr>
            <a:r>
              <a:rPr lang="en-US" sz="2800" smtClean="0">
                <a:latin typeface="Arial" charset="0"/>
                <a:cs typeface="Arial" charset="0"/>
              </a:rPr>
              <a:t>During the establishment of grass linings in drainage ditches or channels.</a:t>
            </a:r>
          </a:p>
          <a:p>
            <a:pPr algn="just" eaLnBrk="1" hangingPunct="1">
              <a:lnSpc>
                <a:spcPct val="150000"/>
              </a:lnSpc>
            </a:pPr>
            <a:r>
              <a:rPr lang="en-US" sz="2800" smtClean="0">
                <a:latin typeface="Arial" charset="0"/>
                <a:cs typeface="Arial" charset="0"/>
              </a:rPr>
              <a:t>In temporary ditches where the short length of service does not warrant establishment of erosion-resistant linings.</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BARRAGES</a:t>
            </a:r>
            <a:endParaRPr lang="en-IN" dirty="0"/>
          </a:p>
        </p:txBody>
      </p:sp>
      <p:sp>
        <p:nvSpPr>
          <p:cNvPr id="3" name="Content Placeholder 2"/>
          <p:cNvSpPr>
            <a:spLocks noGrp="1"/>
          </p:cNvSpPr>
          <p:nvPr>
            <p:ph idx="1"/>
          </p:nvPr>
        </p:nvSpPr>
        <p:spPr/>
        <p:txBody>
          <a:bodyPr/>
          <a:lstStyle/>
          <a:p>
            <a:r>
              <a:rPr lang="en-IN" dirty="0" smtClean="0"/>
              <a:t>A barrages is a type of low </a:t>
            </a:r>
            <a:r>
              <a:rPr lang="en-IN" dirty="0" err="1" smtClean="0"/>
              <a:t>head,diversion</a:t>
            </a:r>
            <a:r>
              <a:rPr lang="en-IN" dirty="0" smtClean="0"/>
              <a:t> dam which consist of a number of large gates that can be opened or closed to control the amount of water passing threw the structure, and thus regulate and stabilize river water in the up stream for use in irrigation and other systems.</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5562600"/>
            <a:ext cx="7772400" cy="914400"/>
          </a:xfrm>
        </p:spPr>
        <p:txBody>
          <a:bodyPr>
            <a:normAutofit/>
          </a:bodyPr>
          <a:lstStyle/>
          <a:p>
            <a:pPr eaLnBrk="1" hangingPunct="1"/>
            <a:r>
              <a:rPr lang="en-US" sz="4000" dirty="0" smtClean="0"/>
              <a:t>Barrages</a:t>
            </a:r>
          </a:p>
        </p:txBody>
      </p:sp>
      <p:pic>
        <p:nvPicPr>
          <p:cNvPr id="3075" name="Content Placeholder 3" descr="DSCN1618.JPG"/>
          <p:cNvPicPr>
            <a:picLocks noChangeAspect="1"/>
          </p:cNvPicPr>
          <p:nvPr/>
        </p:nvPicPr>
        <p:blipFill>
          <a:blip r:embed="rId2"/>
          <a:srcRect/>
          <a:stretch>
            <a:fillRect/>
          </a:stretch>
        </p:blipFill>
        <p:spPr bwMode="auto">
          <a:xfrm>
            <a:off x="1600200" y="609600"/>
            <a:ext cx="62992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Weir</a:t>
            </a:r>
            <a:endParaRPr lang="en-IN" dirty="0"/>
          </a:p>
        </p:txBody>
      </p:sp>
      <p:sp>
        <p:nvSpPr>
          <p:cNvPr id="3" name="Content Placeholder 2"/>
          <p:cNvSpPr>
            <a:spLocks noGrp="1"/>
          </p:cNvSpPr>
          <p:nvPr>
            <p:ph idx="1"/>
          </p:nvPr>
        </p:nvSpPr>
        <p:spPr/>
        <p:txBody>
          <a:bodyPr/>
          <a:lstStyle/>
          <a:p>
            <a:r>
              <a:rPr lang="en-IN" dirty="0" smtClean="0"/>
              <a:t>A weir is a barrier across a river designed to alter its flow characteristics.</a:t>
            </a:r>
          </a:p>
          <a:p>
            <a:r>
              <a:rPr lang="en-IN" dirty="0" smtClean="0"/>
              <a:t>The weir is solid obstruction put across the river to raise its water level and divert the water into the canal.</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81000" y="3200400"/>
            <a:ext cx="8229600" cy="1143000"/>
          </a:xfrm>
        </p:spPr>
        <p:txBody>
          <a:bodyPr/>
          <a:lstStyle/>
          <a:p>
            <a:pPr eaLnBrk="1" hangingPunct="1"/>
            <a:r>
              <a:rPr lang="en-US" sz="3600" b="1" smtClean="0"/>
              <a:t>THANK YOU</a:t>
            </a:r>
            <a:endParaRPr lang="en-US" sz="36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rbon Block" pitchFamily="2" charset="0"/>
              </a:rPr>
              <a:t>Dams    </a:t>
            </a:r>
            <a:endParaRPr lang="en-US" dirty="0">
              <a:latin typeface="Carbon Block" pitchFamily="2" charset="0"/>
            </a:endParaRPr>
          </a:p>
        </p:txBody>
      </p:sp>
      <p:sp>
        <p:nvSpPr>
          <p:cNvPr id="3" name="Content Placeholder 2"/>
          <p:cNvSpPr>
            <a:spLocks noGrp="1"/>
          </p:cNvSpPr>
          <p:nvPr>
            <p:ph idx="1"/>
          </p:nvPr>
        </p:nvSpPr>
        <p:spPr/>
        <p:txBody>
          <a:bodyPr>
            <a:normAutofit lnSpcReduction="10000"/>
          </a:bodyPr>
          <a:lstStyle/>
          <a:p>
            <a:pPr>
              <a:buNone/>
            </a:pPr>
            <a:r>
              <a:rPr lang="en-US" sz="2000" dirty="0" smtClean="0">
                <a:latin typeface="Comic Sans MS" pitchFamily="66" charset="0"/>
                <a:ea typeface="Arial Unicode MS" pitchFamily="34" charset="-128"/>
                <a:cs typeface="Aharoni" pitchFamily="2" charset="-79"/>
              </a:rPr>
              <a:t>Dam is a solid barrier constructed at a suitable location across</a:t>
            </a:r>
          </a:p>
          <a:p>
            <a:pPr>
              <a:buNone/>
            </a:pPr>
            <a:r>
              <a:rPr lang="en-US" sz="2000" dirty="0" smtClean="0">
                <a:latin typeface="Comic Sans MS" pitchFamily="66" charset="0"/>
                <a:ea typeface="Arial Unicode MS" pitchFamily="34" charset="-128"/>
                <a:cs typeface="Aharoni" pitchFamily="2" charset="-79"/>
              </a:rPr>
              <a:t>    a river valley to store flowing water</a:t>
            </a:r>
            <a:r>
              <a:rPr lang="en-US" sz="2000" dirty="0" smtClean="0">
                <a:latin typeface="Comic Sans MS" pitchFamily="66" charset="0"/>
                <a:ea typeface="Arial Unicode MS" pitchFamily="34" charset="-128"/>
                <a:cs typeface="Arial Unicode MS" pitchFamily="34" charset="-128"/>
              </a:rPr>
              <a:t>.</a:t>
            </a:r>
          </a:p>
          <a:p>
            <a:pPr>
              <a:buNone/>
            </a:pPr>
            <a:r>
              <a:rPr lang="en-US" sz="2000" dirty="0" smtClean="0">
                <a:latin typeface="Comic Sans MS" pitchFamily="66" charset="0"/>
                <a:ea typeface="Arial Unicode MS" pitchFamily="34" charset="-128"/>
                <a:cs typeface="Arial Unicode MS" pitchFamily="34" charset="-128"/>
              </a:rPr>
              <a:t>A dam is a </a:t>
            </a:r>
            <a:r>
              <a:rPr lang="en-US" sz="2000" dirty="0" err="1" smtClean="0">
                <a:latin typeface="Comic Sans MS" pitchFamily="66" charset="0"/>
                <a:ea typeface="Arial Unicode MS" pitchFamily="34" charset="-128"/>
                <a:cs typeface="Arial Unicode MS" pitchFamily="34" charset="-128"/>
              </a:rPr>
              <a:t>hydralic</a:t>
            </a:r>
            <a:r>
              <a:rPr lang="en-US" sz="2000" dirty="0" smtClean="0">
                <a:latin typeface="Comic Sans MS" pitchFamily="66" charset="0"/>
                <a:ea typeface="Arial Unicode MS" pitchFamily="34" charset="-128"/>
                <a:cs typeface="Arial Unicode MS" pitchFamily="34" charset="-128"/>
              </a:rPr>
              <a:t> structure constructed </a:t>
            </a:r>
            <a:r>
              <a:rPr lang="en-US" sz="2000" dirty="0" err="1" smtClean="0">
                <a:latin typeface="Comic Sans MS" pitchFamily="66" charset="0"/>
                <a:ea typeface="Arial Unicode MS" pitchFamily="34" charset="-128"/>
                <a:cs typeface="Arial Unicode MS" pitchFamily="34" charset="-128"/>
              </a:rPr>
              <a:t>acroos</a:t>
            </a:r>
            <a:r>
              <a:rPr lang="en-US" sz="2000" dirty="0" smtClean="0">
                <a:latin typeface="Comic Sans MS" pitchFamily="66" charset="0"/>
                <a:ea typeface="Arial Unicode MS" pitchFamily="34" charset="-128"/>
                <a:cs typeface="Arial Unicode MS" pitchFamily="34" charset="-128"/>
              </a:rPr>
              <a:t> a river or  a natural stream to store water on its up stream side.</a:t>
            </a:r>
          </a:p>
          <a:p>
            <a:endParaRPr lang="en-US" sz="2000" dirty="0" smtClean="0"/>
          </a:p>
          <a:p>
            <a:pPr>
              <a:buNone/>
            </a:pPr>
            <a:r>
              <a:rPr lang="en-US" dirty="0" smtClean="0"/>
              <a:t>         </a:t>
            </a:r>
            <a:r>
              <a:rPr lang="en-US" sz="1600" dirty="0" smtClean="0">
                <a:latin typeface="Copperplate Gothic Bold" pitchFamily="34" charset="0"/>
              </a:rPr>
              <a:t>Storage of water is utilized for following objectives:</a:t>
            </a:r>
          </a:p>
          <a:p>
            <a:pPr>
              <a:buNone/>
            </a:pPr>
            <a:endParaRPr lang="en-US" sz="1600" dirty="0" smtClean="0">
              <a:latin typeface="Copperplate Gothic Bold" pitchFamily="34" charset="0"/>
            </a:endParaRPr>
          </a:p>
          <a:p>
            <a:pPr>
              <a:buFont typeface="Wingdings" pitchFamily="2" charset="2"/>
              <a:buChar char="q"/>
            </a:pPr>
            <a:endParaRPr lang="en-US" sz="2000" dirty="0" smtClean="0">
              <a:latin typeface="Byington" pitchFamily="2" charset="0"/>
            </a:endParaRPr>
          </a:p>
          <a:p>
            <a:pPr>
              <a:buFont typeface="Wingdings" pitchFamily="2" charset="2"/>
              <a:buChar char="q"/>
            </a:pPr>
            <a:r>
              <a:rPr lang="en-US" sz="2000" dirty="0" smtClean="0">
                <a:latin typeface="Byington" pitchFamily="2" charset="0"/>
              </a:rPr>
              <a:t> Hydropower</a:t>
            </a:r>
          </a:p>
          <a:p>
            <a:pPr>
              <a:buFont typeface="Wingdings" pitchFamily="2" charset="2"/>
              <a:buChar char="q"/>
            </a:pPr>
            <a:r>
              <a:rPr lang="en-US" sz="2000" dirty="0" smtClean="0">
                <a:latin typeface="Byington" pitchFamily="2" charset="0"/>
              </a:rPr>
              <a:t> Irrigation</a:t>
            </a:r>
          </a:p>
          <a:p>
            <a:pPr>
              <a:buFont typeface="Wingdings" pitchFamily="2" charset="2"/>
              <a:buChar char="q"/>
            </a:pPr>
            <a:r>
              <a:rPr lang="en-US" sz="2000" dirty="0" smtClean="0">
                <a:latin typeface="Byington" pitchFamily="2" charset="0"/>
              </a:rPr>
              <a:t> Water for domestic consumption</a:t>
            </a:r>
          </a:p>
          <a:p>
            <a:pPr>
              <a:buFont typeface="Wingdings" pitchFamily="2" charset="2"/>
              <a:buChar char="q"/>
            </a:pPr>
            <a:r>
              <a:rPr lang="en-US" sz="2000" dirty="0" smtClean="0">
                <a:latin typeface="Byington" pitchFamily="2" charset="0"/>
              </a:rPr>
              <a:t> For drought and flood control</a:t>
            </a:r>
          </a:p>
          <a:p>
            <a:pPr>
              <a:buFont typeface="Wingdings" pitchFamily="2" charset="2"/>
              <a:buChar char="q"/>
            </a:pPr>
            <a:r>
              <a:rPr lang="en-US" sz="2000" dirty="0" smtClean="0">
                <a:latin typeface="Byington" pitchFamily="2" charset="0"/>
              </a:rPr>
              <a:t> Other additional utilization is to develop fisheries.</a:t>
            </a:r>
          </a:p>
          <a:p>
            <a:pPr>
              <a:buNone/>
            </a:pPr>
            <a:endParaRPr lang="en-US" dirty="0"/>
          </a:p>
        </p:txBody>
      </p:sp>
      <p:pic>
        <p:nvPicPr>
          <p:cNvPr id="1026" name="Picture 2" descr="E:\gif images\colour.gif"/>
          <p:cNvPicPr>
            <a:picLocks noChangeAspect="1" noChangeArrowheads="1"/>
          </p:cNvPicPr>
          <p:nvPr/>
        </p:nvPicPr>
        <p:blipFill>
          <a:blip r:embed="rId2" cstate="print"/>
          <a:srcRect/>
          <a:stretch>
            <a:fillRect/>
          </a:stretch>
        </p:blipFill>
        <p:spPr bwMode="auto">
          <a:xfrm>
            <a:off x="381000" y="914400"/>
            <a:ext cx="1295400" cy="457200"/>
          </a:xfrm>
          <a:prstGeom prst="rect">
            <a:avLst/>
          </a:prstGeom>
          <a:noFill/>
        </p:spPr>
      </p:pic>
      <p:pic>
        <p:nvPicPr>
          <p:cNvPr id="9" name="Picture 2" descr="E:\gif images\colour.gif"/>
          <p:cNvPicPr>
            <a:picLocks noChangeAspect="1" noChangeArrowheads="1"/>
          </p:cNvPicPr>
          <p:nvPr/>
        </p:nvPicPr>
        <p:blipFill>
          <a:blip r:embed="rId2" cstate="print"/>
          <a:srcRect/>
          <a:stretch>
            <a:fillRect/>
          </a:stretch>
        </p:blipFill>
        <p:spPr bwMode="auto">
          <a:xfrm rot="16200000">
            <a:off x="1314450" y="666750"/>
            <a:ext cx="647700" cy="381000"/>
          </a:xfrm>
          <a:prstGeom prst="rect">
            <a:avLst/>
          </a:prstGeom>
          <a:noFill/>
        </p:spPr>
      </p:pic>
      <p:pic>
        <p:nvPicPr>
          <p:cNvPr id="2051" name="Picture 3" descr="E:\gif images\colour.gif"/>
          <p:cNvPicPr>
            <a:picLocks noChangeAspect="1" noChangeArrowheads="1"/>
          </p:cNvPicPr>
          <p:nvPr/>
        </p:nvPicPr>
        <p:blipFill>
          <a:blip r:embed="rId3" cstate="print"/>
          <a:srcRect/>
          <a:stretch>
            <a:fillRect/>
          </a:stretch>
        </p:blipFill>
        <p:spPr bwMode="auto">
          <a:xfrm rot="16200000" flipV="1">
            <a:off x="7762789" y="2600411"/>
            <a:ext cx="388417" cy="52159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Copperplate Gothic Bold" pitchFamily="34" charset="0"/>
              </a:rPr>
              <a:t>Structure of dam</a:t>
            </a:r>
            <a:endParaRPr lang="en-US" dirty="0">
              <a:latin typeface="Copperplate Gothic Bold" pitchFamily="34" charset="0"/>
            </a:endParaRPr>
          </a:p>
        </p:txBody>
      </p:sp>
      <p:pic>
        <p:nvPicPr>
          <p:cNvPr id="4" name="Content Placeholder 3" descr="images.jpg"/>
          <p:cNvPicPr>
            <a:picLocks noGrp="1" noChangeAspect="1"/>
          </p:cNvPicPr>
          <p:nvPr>
            <p:ph idx="1"/>
          </p:nvPr>
        </p:nvPicPr>
        <p:blipFill>
          <a:blip r:embed="rId2" cstate="print"/>
          <a:stretch>
            <a:fillRect/>
          </a:stretch>
        </p:blipFill>
        <p:spPr>
          <a:xfrm>
            <a:off x="533400" y="1828800"/>
            <a:ext cx="3124200" cy="3886200"/>
          </a:xfrm>
        </p:spPr>
      </p:pic>
      <p:pic>
        <p:nvPicPr>
          <p:cNvPr id="1026" name="Picture 2" descr="E:\gif images\dammm.gif"/>
          <p:cNvPicPr>
            <a:picLocks noChangeAspect="1" noChangeArrowheads="1" noCrop="1"/>
          </p:cNvPicPr>
          <p:nvPr/>
        </p:nvPicPr>
        <p:blipFill>
          <a:blip r:embed="rId3" cstate="print"/>
          <a:srcRect/>
          <a:stretch>
            <a:fillRect/>
          </a:stretch>
        </p:blipFill>
        <p:spPr bwMode="auto">
          <a:xfrm>
            <a:off x="3886200" y="1981200"/>
            <a:ext cx="4648200" cy="3352800"/>
          </a:xfrm>
          <a:prstGeom prst="rect">
            <a:avLst/>
          </a:prstGeom>
          <a:noFill/>
        </p:spPr>
      </p:pic>
      <p:pic>
        <p:nvPicPr>
          <p:cNvPr id="6" name="Picture 7" descr="E:\gif images\colour.gif"/>
          <p:cNvPicPr>
            <a:picLocks noChangeAspect="1" noChangeArrowheads="1"/>
          </p:cNvPicPr>
          <p:nvPr/>
        </p:nvPicPr>
        <p:blipFill>
          <a:blip r:embed="rId4" cstate="print"/>
          <a:srcRect/>
          <a:stretch>
            <a:fillRect/>
          </a:stretch>
        </p:blipFill>
        <p:spPr bwMode="auto">
          <a:xfrm>
            <a:off x="0" y="990600"/>
            <a:ext cx="6553200" cy="381000"/>
          </a:xfrm>
          <a:prstGeom prst="rect">
            <a:avLst/>
          </a:prstGeom>
          <a:noFill/>
        </p:spPr>
      </p:pic>
      <p:pic>
        <p:nvPicPr>
          <p:cNvPr id="8" name="Picture 7" descr="E:\gif images\colour.gif"/>
          <p:cNvPicPr>
            <a:picLocks noChangeAspect="1" noChangeArrowheads="1"/>
          </p:cNvPicPr>
          <p:nvPr/>
        </p:nvPicPr>
        <p:blipFill>
          <a:blip r:embed="rId5" cstate="print"/>
          <a:srcRect/>
          <a:stretch>
            <a:fillRect/>
          </a:stretch>
        </p:blipFill>
        <p:spPr bwMode="auto">
          <a:xfrm rot="16200000">
            <a:off x="5676900" y="723900"/>
            <a:ext cx="609600" cy="381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124200" cy="1143000"/>
          </a:xfrm>
        </p:spPr>
        <p:txBody>
          <a:bodyPr/>
          <a:lstStyle/>
          <a:p>
            <a:r>
              <a:rPr lang="en-US" dirty="0" smtClean="0">
                <a:latin typeface="Copperplate Gothic Bold" pitchFamily="34" charset="0"/>
                <a:cs typeface="Aharoni" pitchFamily="2" charset="-79"/>
              </a:rPr>
              <a:t>Arch Dam</a:t>
            </a:r>
            <a:endParaRPr lang="en-US" dirty="0">
              <a:latin typeface="Copperplate Gothic Bold" pitchFamily="34" charset="0"/>
              <a:cs typeface="Aharoni" pitchFamily="2" charset="-79"/>
            </a:endParaRPr>
          </a:p>
        </p:txBody>
      </p:sp>
      <p:pic>
        <p:nvPicPr>
          <p:cNvPr id="2050" name="Picture 2" descr="C:\Users\vamsi\Desktop\arch.JPG"/>
          <p:cNvPicPr>
            <a:picLocks noGrp="1" noChangeAspect="1" noChangeArrowheads="1"/>
          </p:cNvPicPr>
          <p:nvPr>
            <p:ph idx="1"/>
          </p:nvPr>
        </p:nvPicPr>
        <p:blipFill>
          <a:blip r:embed="rId2" cstate="print"/>
          <a:srcRect/>
          <a:stretch>
            <a:fillRect/>
          </a:stretch>
        </p:blipFill>
        <p:spPr bwMode="auto">
          <a:xfrm>
            <a:off x="4800600" y="1676400"/>
            <a:ext cx="3805237" cy="3581400"/>
          </a:xfrm>
          <a:prstGeom prst="rect">
            <a:avLst/>
          </a:prstGeom>
          <a:noFill/>
        </p:spPr>
      </p:pic>
      <p:sp>
        <p:nvSpPr>
          <p:cNvPr id="5" name="Rectangle 4"/>
          <p:cNvSpPr/>
          <p:nvPr/>
        </p:nvSpPr>
        <p:spPr>
          <a:xfrm>
            <a:off x="609600" y="1600200"/>
            <a:ext cx="4114800" cy="3785652"/>
          </a:xfrm>
          <a:prstGeom prst="rect">
            <a:avLst/>
          </a:prstGeom>
        </p:spPr>
        <p:txBody>
          <a:bodyPr wrap="square">
            <a:spAutoFit/>
          </a:bodyPr>
          <a:lstStyle/>
          <a:p>
            <a:pPr>
              <a:buFont typeface="Wingdings" pitchFamily="2" charset="2"/>
              <a:buChar char="ü"/>
            </a:pPr>
            <a:r>
              <a:rPr lang="en-US" sz="2000" dirty="0" smtClean="0">
                <a:latin typeface="Baskerville Old Face" pitchFamily="18" charset="0"/>
              </a:rPr>
              <a:t> This type of dams are concrete dams which are curved or convex upstream in plan</a:t>
            </a:r>
          </a:p>
          <a:p>
            <a:pPr>
              <a:buFont typeface="Wingdings" pitchFamily="2" charset="2"/>
              <a:buChar char="ü"/>
            </a:pPr>
            <a:endParaRPr lang="en-US" sz="2000" dirty="0" smtClean="0">
              <a:latin typeface="Baskerville Old Face" pitchFamily="18" charset="0"/>
            </a:endParaRPr>
          </a:p>
          <a:p>
            <a:pPr>
              <a:buFont typeface="Wingdings" pitchFamily="2" charset="2"/>
              <a:buChar char="ü"/>
            </a:pPr>
            <a:r>
              <a:rPr lang="en-US" sz="2000" dirty="0" smtClean="0">
                <a:latin typeface="Baskerville Old Face" pitchFamily="18" charset="0"/>
              </a:rPr>
              <a:t> This shape helps to transmits the major part of the worlds loads to the abutments</a:t>
            </a:r>
          </a:p>
          <a:p>
            <a:pPr>
              <a:buFont typeface="Wingdings" pitchFamily="2" charset="2"/>
              <a:buChar char="ü"/>
            </a:pPr>
            <a:endParaRPr lang="en-US" sz="2000" dirty="0" smtClean="0">
              <a:latin typeface="Baskerville Old Face" pitchFamily="18" charset="0"/>
            </a:endParaRPr>
          </a:p>
          <a:p>
            <a:pPr>
              <a:buFont typeface="Wingdings" pitchFamily="2" charset="2"/>
              <a:buChar char="ü"/>
            </a:pPr>
            <a:r>
              <a:rPr lang="en-US" sz="2000" dirty="0" smtClean="0">
                <a:latin typeface="Baskerville Old Face" pitchFamily="18" charset="0"/>
              </a:rPr>
              <a:t> Arch dams are built across narrow deep river gorges But now in recent years they have been considered even for little wider valleys.</a:t>
            </a:r>
            <a:endParaRPr lang="en-US" sz="2000" dirty="0">
              <a:latin typeface="Baskerville Old Face" pitchFamily="18" charset="0"/>
            </a:endParaRPr>
          </a:p>
        </p:txBody>
      </p:sp>
      <p:pic>
        <p:nvPicPr>
          <p:cNvPr id="3076" name="Picture 4" descr="E:\gif images\lineee.gif"/>
          <p:cNvPicPr>
            <a:picLocks noChangeAspect="1" noChangeArrowheads="1"/>
          </p:cNvPicPr>
          <p:nvPr/>
        </p:nvPicPr>
        <p:blipFill>
          <a:blip r:embed="rId3" cstate="print"/>
          <a:srcRect/>
          <a:stretch>
            <a:fillRect/>
          </a:stretch>
        </p:blipFill>
        <p:spPr bwMode="auto">
          <a:xfrm>
            <a:off x="0" y="762000"/>
            <a:ext cx="4038600" cy="8191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124200" cy="1143000"/>
          </a:xfrm>
        </p:spPr>
        <p:txBody>
          <a:bodyPr>
            <a:normAutofit fontScale="90000"/>
          </a:bodyPr>
          <a:lstStyle/>
          <a:p>
            <a:r>
              <a:rPr lang="en-US" dirty="0" smtClean="0">
                <a:latin typeface="Copperplate Gothic Bold" pitchFamily="34" charset="0"/>
              </a:rPr>
              <a:t>Earth dam</a:t>
            </a:r>
            <a:endParaRPr lang="en-US" dirty="0">
              <a:latin typeface="Copperplate Gothic Bold" pitchFamily="34" charset="0"/>
            </a:endParaRPr>
          </a:p>
        </p:txBody>
      </p:sp>
      <p:sp>
        <p:nvSpPr>
          <p:cNvPr id="2" name="Content Placeholder 1"/>
          <p:cNvSpPr>
            <a:spLocks noGrp="1"/>
          </p:cNvSpPr>
          <p:nvPr>
            <p:ph idx="1"/>
          </p:nvPr>
        </p:nvSpPr>
        <p:spPr>
          <a:xfrm>
            <a:off x="4648200" y="1524000"/>
            <a:ext cx="4114800" cy="3962400"/>
          </a:xfrm>
        </p:spPr>
        <p:txBody>
          <a:bodyPr>
            <a:normAutofit fontScale="92500" lnSpcReduction="20000"/>
          </a:bodyPr>
          <a:lstStyle/>
          <a:p>
            <a:pPr>
              <a:buFont typeface="Wingdings" pitchFamily="2" charset="2"/>
              <a:buChar char="§"/>
            </a:pPr>
            <a:r>
              <a:rPr lang="en-US" sz="2000" dirty="0" smtClean="0">
                <a:latin typeface="Baskerville Old Face" pitchFamily="18" charset="0"/>
              </a:rPr>
              <a:t>Earth dams are trapezoidal in shape</a:t>
            </a:r>
          </a:p>
          <a:p>
            <a:pPr>
              <a:buNone/>
            </a:pPr>
            <a:endParaRPr lang="en-US" sz="2000" dirty="0" smtClean="0">
              <a:latin typeface="Baskerville Old Face" pitchFamily="18" charset="0"/>
            </a:endParaRPr>
          </a:p>
          <a:p>
            <a:pPr>
              <a:buFont typeface="Wingdings" pitchFamily="2" charset="2"/>
              <a:buChar char="§"/>
            </a:pPr>
            <a:r>
              <a:rPr lang="en-US" sz="2000" dirty="0" smtClean="0">
                <a:latin typeface="Baskerville Old Face" pitchFamily="18" charset="0"/>
              </a:rPr>
              <a:t> Earth dams are constructed where the foundation rocks are weak to support </a:t>
            </a:r>
          </a:p>
          <a:p>
            <a:pPr>
              <a:buNone/>
            </a:pPr>
            <a:endParaRPr lang="en-US" sz="2000" dirty="0" smtClean="0">
              <a:latin typeface="Baskerville Old Face" pitchFamily="18" charset="0"/>
            </a:endParaRPr>
          </a:p>
          <a:p>
            <a:pPr>
              <a:buFont typeface="Wingdings" pitchFamily="2" charset="2"/>
              <a:buChar char="§"/>
            </a:pPr>
            <a:r>
              <a:rPr lang="en-US" sz="2000" dirty="0" smtClean="0">
                <a:latin typeface="Baskerville Old Face" pitchFamily="18" charset="0"/>
              </a:rPr>
              <a:t>  Earth dams are relatively smaller in height and broad at the base</a:t>
            </a:r>
          </a:p>
          <a:p>
            <a:pPr>
              <a:buNone/>
            </a:pPr>
            <a:endParaRPr lang="en-US" sz="2000" dirty="0" smtClean="0">
              <a:latin typeface="Baskerville Old Face" pitchFamily="18" charset="0"/>
            </a:endParaRPr>
          </a:p>
          <a:p>
            <a:pPr>
              <a:buFont typeface="Wingdings" pitchFamily="2" charset="2"/>
              <a:buChar char="§"/>
            </a:pPr>
            <a:r>
              <a:rPr lang="en-US" sz="2000" dirty="0" smtClean="0">
                <a:latin typeface="Baskerville Old Face" pitchFamily="18" charset="0"/>
              </a:rPr>
              <a:t> They are mainly built with clay , sand and gravel. hence they are also known as Earth Fill dam or Rock Fill dam</a:t>
            </a:r>
          </a:p>
          <a:p>
            <a:endParaRPr lang="en-US" sz="2000" dirty="0">
              <a:latin typeface="Baskerville Old Face" pitchFamily="18" charset="0"/>
            </a:endParaRPr>
          </a:p>
        </p:txBody>
      </p:sp>
      <p:pic>
        <p:nvPicPr>
          <p:cNvPr id="1026" name="Picture 2" descr="C:\Users\vamsi\Desktop\earth dam.gif"/>
          <p:cNvPicPr>
            <a:picLocks noChangeAspect="1" noChangeArrowheads="1"/>
          </p:cNvPicPr>
          <p:nvPr/>
        </p:nvPicPr>
        <p:blipFill>
          <a:blip r:embed="rId2" cstate="print"/>
          <a:srcRect/>
          <a:stretch>
            <a:fillRect/>
          </a:stretch>
        </p:blipFill>
        <p:spPr bwMode="auto">
          <a:xfrm>
            <a:off x="457200" y="1600200"/>
            <a:ext cx="4114800" cy="3733800"/>
          </a:xfrm>
          <a:prstGeom prst="rect">
            <a:avLst/>
          </a:prstGeom>
          <a:noFill/>
        </p:spPr>
      </p:pic>
      <p:pic>
        <p:nvPicPr>
          <p:cNvPr id="1029" name="Picture 5" descr="E:\gif images\lineee.gif"/>
          <p:cNvPicPr>
            <a:picLocks noChangeAspect="1" noChangeArrowheads="1"/>
          </p:cNvPicPr>
          <p:nvPr/>
        </p:nvPicPr>
        <p:blipFill>
          <a:blip r:embed="rId3" cstate="print"/>
          <a:srcRect/>
          <a:stretch>
            <a:fillRect/>
          </a:stretch>
        </p:blipFill>
        <p:spPr bwMode="auto">
          <a:xfrm>
            <a:off x="228600" y="381000"/>
            <a:ext cx="3429000" cy="15811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Copperplate Gothic Bold" pitchFamily="34" charset="0"/>
              </a:rPr>
              <a:t>Buttress Dam</a:t>
            </a:r>
            <a:endParaRPr lang="en-US" dirty="0">
              <a:latin typeface="Copperplate Gothic Bold" pitchFamily="34" charset="0"/>
            </a:endParaRPr>
          </a:p>
        </p:txBody>
      </p:sp>
      <p:sp>
        <p:nvSpPr>
          <p:cNvPr id="2" name="Content Placeholder 1"/>
          <p:cNvSpPr>
            <a:spLocks noGrp="1"/>
          </p:cNvSpPr>
          <p:nvPr>
            <p:ph idx="1"/>
          </p:nvPr>
        </p:nvSpPr>
        <p:spPr>
          <a:xfrm>
            <a:off x="457200" y="1447800"/>
            <a:ext cx="4191000" cy="3319272"/>
          </a:xfrm>
        </p:spPr>
        <p:txBody>
          <a:bodyPr>
            <a:noAutofit/>
          </a:bodyPr>
          <a:lstStyle/>
          <a:p>
            <a:pPr>
              <a:buFont typeface="Courier New" pitchFamily="49" charset="0"/>
              <a:buChar char="o"/>
            </a:pPr>
            <a:r>
              <a:rPr lang="en-US" sz="2800" dirty="0" smtClean="0">
                <a:latin typeface="Baskerville Old Face" pitchFamily="18" charset="0"/>
              </a:rPr>
              <a:t> Buttress Dam - Is a gravity dam reinforced by structural supports</a:t>
            </a:r>
          </a:p>
          <a:p>
            <a:pPr>
              <a:buFont typeface="Courier New" pitchFamily="49" charset="0"/>
              <a:buChar char="o"/>
            </a:pPr>
            <a:r>
              <a:rPr lang="en-US" sz="2800" dirty="0" smtClean="0">
                <a:latin typeface="Baskerville Old Face" pitchFamily="18" charset="0"/>
              </a:rPr>
              <a:t>Buttress Dam –A support that transmits a force from a roof or wall to another supporting structure</a:t>
            </a:r>
          </a:p>
          <a:p>
            <a:endParaRPr lang="en-US" sz="2800" dirty="0">
              <a:latin typeface="Baskerville Old Face" pitchFamily="18" charset="0"/>
            </a:endParaRPr>
          </a:p>
        </p:txBody>
      </p:sp>
      <p:pic>
        <p:nvPicPr>
          <p:cNvPr id="4098" name="Picture 2" descr="C:\Users\vamsi\Desktop\buttressforces.gif"/>
          <p:cNvPicPr>
            <a:picLocks noChangeAspect="1" noChangeArrowheads="1"/>
          </p:cNvPicPr>
          <p:nvPr/>
        </p:nvPicPr>
        <p:blipFill>
          <a:blip r:embed="rId2" cstate="print"/>
          <a:srcRect/>
          <a:stretch>
            <a:fillRect/>
          </a:stretch>
        </p:blipFill>
        <p:spPr bwMode="auto">
          <a:xfrm>
            <a:off x="4648200" y="1371600"/>
            <a:ext cx="4038600" cy="3657600"/>
          </a:xfrm>
          <a:prstGeom prst="rect">
            <a:avLst/>
          </a:prstGeom>
          <a:noFill/>
        </p:spPr>
      </p:pic>
      <p:sp>
        <p:nvSpPr>
          <p:cNvPr id="5" name="Rectangle 4"/>
          <p:cNvSpPr/>
          <p:nvPr/>
        </p:nvSpPr>
        <p:spPr>
          <a:xfrm>
            <a:off x="762000" y="5334000"/>
            <a:ext cx="8001000" cy="369332"/>
          </a:xfrm>
          <a:prstGeom prst="rect">
            <a:avLst/>
          </a:prstGeom>
        </p:spPr>
        <p:txBody>
          <a:bodyPr wrap="square">
            <a:spAutoFit/>
          </a:bodyPr>
          <a:lstStyle/>
          <a:p>
            <a:r>
              <a:rPr lang="en-US" dirty="0" smtClean="0">
                <a:latin typeface="Arial Narrow" pitchFamily="34" charset="0"/>
              </a:rPr>
              <a:t>This type of structure can be considered even if the foundation rocks are little weaker</a:t>
            </a:r>
            <a:endParaRPr lang="en-US" dirty="0">
              <a:latin typeface="Arial Narrow" pitchFamily="34" charset="0"/>
            </a:endParaRPr>
          </a:p>
        </p:txBody>
      </p:sp>
      <p:pic>
        <p:nvPicPr>
          <p:cNvPr id="4099" name="Picture 3" descr="E:\gif images\lineee.gif"/>
          <p:cNvPicPr>
            <a:picLocks noChangeAspect="1" noChangeArrowheads="1"/>
          </p:cNvPicPr>
          <p:nvPr/>
        </p:nvPicPr>
        <p:blipFill>
          <a:blip r:embed="rId3" cstate="print"/>
          <a:srcRect/>
          <a:stretch>
            <a:fillRect/>
          </a:stretch>
        </p:blipFill>
        <p:spPr bwMode="auto">
          <a:xfrm>
            <a:off x="228600" y="609600"/>
            <a:ext cx="4648200" cy="12001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Copperplate Gothic Bold" pitchFamily="34" charset="0"/>
              </a:rPr>
              <a:t>Gravity Dam</a:t>
            </a:r>
            <a:endParaRPr lang="en-US" dirty="0">
              <a:latin typeface="Copperplate Gothic Bold" pitchFamily="34" charset="0"/>
            </a:endParaRPr>
          </a:p>
        </p:txBody>
      </p:sp>
      <p:pic>
        <p:nvPicPr>
          <p:cNvPr id="20482" name="Picture 2" descr="C:\Users\vamsi\Desktop\Nagarjuna-Sagar-Dam-IndiaSolid-Masonry-Gravity-dams. gravityjpg.jpg"/>
          <p:cNvPicPr>
            <a:picLocks noGrp="1" noChangeAspect="1" noChangeArrowheads="1"/>
          </p:cNvPicPr>
          <p:nvPr>
            <p:ph idx="1"/>
          </p:nvPr>
        </p:nvPicPr>
        <p:blipFill>
          <a:blip r:embed="rId2" cstate="print"/>
          <a:srcRect/>
          <a:stretch>
            <a:fillRect/>
          </a:stretch>
        </p:blipFill>
        <p:spPr bwMode="auto">
          <a:xfrm>
            <a:off x="4724400" y="1371600"/>
            <a:ext cx="3962400" cy="2133600"/>
          </a:xfrm>
          <a:prstGeom prst="rect">
            <a:avLst/>
          </a:prstGeom>
          <a:noFill/>
        </p:spPr>
      </p:pic>
      <p:sp>
        <p:nvSpPr>
          <p:cNvPr id="5" name="Rectangle 4"/>
          <p:cNvSpPr/>
          <p:nvPr/>
        </p:nvSpPr>
        <p:spPr>
          <a:xfrm>
            <a:off x="533400" y="3886200"/>
            <a:ext cx="8229600" cy="830997"/>
          </a:xfrm>
          <a:prstGeom prst="rect">
            <a:avLst/>
          </a:prstGeom>
        </p:spPr>
        <p:txBody>
          <a:bodyPr wrap="square">
            <a:spAutoFit/>
          </a:bodyPr>
          <a:lstStyle/>
          <a:p>
            <a:r>
              <a:rPr lang="en-US" sz="2400" dirty="0" smtClean="0">
                <a:latin typeface="Baskerville Old Face" pitchFamily="18" charset="0"/>
              </a:rPr>
              <a:t>These dams are heavy and massive wall-like structure of concrete in which the whole weight acts vertically downwards</a:t>
            </a:r>
            <a:endParaRPr lang="en-US" sz="2400" dirty="0">
              <a:latin typeface="Baskerville Old Face" pitchFamily="18" charset="0"/>
            </a:endParaRPr>
          </a:p>
        </p:txBody>
      </p:sp>
      <p:pic>
        <p:nvPicPr>
          <p:cNvPr id="20483" name="Picture 3" descr="C:\Users\vamsi\Desktop\gravity dam.jpg"/>
          <p:cNvPicPr>
            <a:picLocks noChangeAspect="1" noChangeArrowheads="1"/>
          </p:cNvPicPr>
          <p:nvPr/>
        </p:nvPicPr>
        <p:blipFill>
          <a:blip r:embed="rId3" cstate="print"/>
          <a:srcRect/>
          <a:stretch>
            <a:fillRect/>
          </a:stretch>
        </p:blipFill>
        <p:spPr bwMode="auto">
          <a:xfrm>
            <a:off x="762000" y="1447800"/>
            <a:ext cx="3733800" cy="2057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381000" y="1905000"/>
            <a:ext cx="8458200" cy="3970338"/>
          </a:xfrm>
          <a:prstGeom prst="rect">
            <a:avLst/>
          </a:prstGeom>
          <a:noFill/>
          <a:ln w="9525">
            <a:noFill/>
            <a:miter lim="800000"/>
            <a:headEnd/>
            <a:tailEnd/>
          </a:ln>
        </p:spPr>
        <p:txBody>
          <a:bodyPr>
            <a:spAutoFit/>
          </a:bodyPr>
          <a:lstStyle/>
          <a:p>
            <a:pPr algn="just">
              <a:buFont typeface="Wingdings" pitchFamily="2" charset="2"/>
              <a:buChar char="q"/>
            </a:pPr>
            <a:r>
              <a:rPr lang="en-US" sz="2800"/>
              <a:t> A check dam is a small, temporary or permanent dam constructed across a drainage ditch, swale, or channel to lower the speed of concentrated flows for a certain design range of storm events.</a:t>
            </a:r>
          </a:p>
          <a:p>
            <a:pPr algn="just">
              <a:buFont typeface="Wingdings" pitchFamily="2" charset="2"/>
              <a:buChar char="q"/>
            </a:pPr>
            <a:endParaRPr lang="en-US" sz="2800"/>
          </a:p>
          <a:p>
            <a:pPr algn="just">
              <a:buFont typeface="Wingdings" pitchFamily="2" charset="2"/>
              <a:buChar char="q"/>
            </a:pPr>
            <a:r>
              <a:rPr lang="en-US" sz="2800"/>
              <a:t> Check dams reduce the effective slope of the channel, thereby reducing the velocity of flowing water, allowing sediment to settle and reducing erosion</a:t>
            </a:r>
            <a:endParaRPr lang="en-US" sz="2800">
              <a:latin typeface="Calibri" pitchFamily="34" charset="0"/>
            </a:endParaRPr>
          </a:p>
        </p:txBody>
      </p:sp>
      <p:sp>
        <p:nvSpPr>
          <p:cNvPr id="4099" name="Title 1"/>
          <p:cNvSpPr>
            <a:spLocks noGrp="1"/>
          </p:cNvSpPr>
          <p:nvPr>
            <p:ph type="title"/>
          </p:nvPr>
        </p:nvSpPr>
        <p:spPr>
          <a:xfrm>
            <a:off x="457200" y="457200"/>
            <a:ext cx="8229600" cy="1143000"/>
          </a:xfrm>
        </p:spPr>
        <p:txBody>
          <a:bodyPr/>
          <a:lstStyle/>
          <a:p>
            <a:pPr eaLnBrk="1" hangingPunct="1"/>
            <a:r>
              <a:rPr lang="en-US" sz="4800" b="1" smtClean="0"/>
              <a:t>CHECK DAM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5"/>
          <p:cNvSpPr txBox="1">
            <a:spLocks noChangeArrowheads="1"/>
          </p:cNvSpPr>
          <p:nvPr/>
        </p:nvSpPr>
        <p:spPr bwMode="auto">
          <a:xfrm>
            <a:off x="304800" y="228600"/>
            <a:ext cx="2503488" cy="646113"/>
          </a:xfrm>
          <a:prstGeom prst="rect">
            <a:avLst/>
          </a:prstGeom>
          <a:noFill/>
          <a:ln w="9525">
            <a:noFill/>
            <a:miter lim="800000"/>
            <a:headEnd/>
            <a:tailEnd/>
          </a:ln>
        </p:spPr>
        <p:txBody>
          <a:bodyPr wrap="none">
            <a:spAutoFit/>
          </a:bodyPr>
          <a:lstStyle/>
          <a:p>
            <a:pPr>
              <a:defRPr/>
            </a:pPr>
            <a:r>
              <a:rPr lang="en-US" sz="3600" b="1" dirty="0">
                <a:latin typeface="+mj-lt"/>
              </a:rPr>
              <a:t>CHECK DAM</a:t>
            </a:r>
          </a:p>
        </p:txBody>
      </p:sp>
      <p:grpSp>
        <p:nvGrpSpPr>
          <p:cNvPr id="2" name="Group 10"/>
          <p:cNvGrpSpPr>
            <a:grpSpLocks/>
          </p:cNvGrpSpPr>
          <p:nvPr/>
        </p:nvGrpSpPr>
        <p:grpSpPr bwMode="auto">
          <a:xfrm>
            <a:off x="914400" y="1371600"/>
            <a:ext cx="7315200" cy="3276600"/>
            <a:chOff x="1219200" y="914400"/>
            <a:chExt cx="7175088" cy="3124200"/>
          </a:xfrm>
        </p:grpSpPr>
        <p:pic>
          <p:nvPicPr>
            <p:cNvPr id="5124" name="Picture 3"/>
            <p:cNvPicPr>
              <a:picLocks noChangeAspect="1" noChangeArrowheads="1"/>
            </p:cNvPicPr>
            <p:nvPr/>
          </p:nvPicPr>
          <p:blipFill>
            <a:blip r:embed="rId2"/>
            <a:srcRect/>
            <a:stretch>
              <a:fillRect/>
            </a:stretch>
          </p:blipFill>
          <p:spPr bwMode="auto">
            <a:xfrm>
              <a:off x="1219200" y="990600"/>
              <a:ext cx="7175088" cy="3048000"/>
            </a:xfrm>
            <a:prstGeom prst="rect">
              <a:avLst/>
            </a:prstGeom>
            <a:noFill/>
            <a:ln w="9525">
              <a:noFill/>
              <a:miter lim="800000"/>
              <a:headEnd/>
              <a:tailEnd/>
            </a:ln>
          </p:spPr>
        </p:pic>
        <p:sp>
          <p:nvSpPr>
            <p:cNvPr id="5125" name="Text Box 11"/>
            <p:cNvSpPr txBox="1">
              <a:spLocks noChangeArrowheads="1"/>
            </p:cNvSpPr>
            <p:nvPr/>
          </p:nvSpPr>
          <p:spPr bwMode="auto">
            <a:xfrm>
              <a:off x="1592903" y="2294860"/>
              <a:ext cx="1920092" cy="381500"/>
            </a:xfrm>
            <a:prstGeom prst="rect">
              <a:avLst/>
            </a:prstGeom>
            <a:noFill/>
            <a:ln w="9525">
              <a:noFill/>
              <a:miter lim="800000"/>
              <a:headEnd/>
              <a:tailEnd/>
            </a:ln>
          </p:spPr>
          <p:txBody>
            <a:bodyPr wrap="none">
              <a:spAutoFit/>
            </a:bodyPr>
            <a:lstStyle/>
            <a:p>
              <a:r>
                <a:rPr lang="en-US" sz="2000" b="1" dirty="0"/>
                <a:t>WING </a:t>
              </a:r>
              <a:r>
                <a:rPr lang="en-US" sz="2000" b="1" dirty="0">
                  <a:solidFill>
                    <a:schemeClr val="bg1"/>
                  </a:solidFill>
                </a:rPr>
                <a:t>WALLS</a:t>
              </a:r>
            </a:p>
          </p:txBody>
        </p:sp>
        <p:sp>
          <p:nvSpPr>
            <p:cNvPr id="5126" name="Text Box 12"/>
            <p:cNvSpPr txBox="1">
              <a:spLocks noChangeArrowheads="1"/>
            </p:cNvSpPr>
            <p:nvPr/>
          </p:nvSpPr>
          <p:spPr bwMode="auto">
            <a:xfrm>
              <a:off x="4038600" y="914400"/>
              <a:ext cx="1726700" cy="381500"/>
            </a:xfrm>
            <a:prstGeom prst="rect">
              <a:avLst/>
            </a:prstGeom>
            <a:noFill/>
            <a:ln w="9525">
              <a:noFill/>
              <a:miter lim="800000"/>
              <a:headEnd/>
              <a:tailEnd/>
            </a:ln>
          </p:spPr>
          <p:txBody>
            <a:bodyPr wrap="none">
              <a:spAutoFit/>
            </a:bodyPr>
            <a:lstStyle/>
            <a:p>
              <a:r>
                <a:rPr lang="en-US" sz="2000" b="1" dirty="0">
                  <a:solidFill>
                    <a:schemeClr val="bg1"/>
                  </a:solidFill>
                </a:rPr>
                <a:t>SPILL WAYS</a:t>
              </a:r>
            </a:p>
          </p:txBody>
        </p:sp>
        <p:sp>
          <p:nvSpPr>
            <p:cNvPr id="5127" name="Text Box 13"/>
            <p:cNvSpPr txBox="1">
              <a:spLocks noChangeArrowheads="1"/>
            </p:cNvSpPr>
            <p:nvPr/>
          </p:nvSpPr>
          <p:spPr bwMode="auto">
            <a:xfrm>
              <a:off x="4191000" y="3048000"/>
              <a:ext cx="1311275" cy="381500"/>
            </a:xfrm>
            <a:prstGeom prst="rect">
              <a:avLst/>
            </a:prstGeom>
            <a:noFill/>
            <a:ln w="9525">
              <a:noFill/>
              <a:miter lim="800000"/>
              <a:headEnd/>
              <a:tailEnd/>
            </a:ln>
          </p:spPr>
          <p:txBody>
            <a:bodyPr>
              <a:spAutoFit/>
            </a:bodyPr>
            <a:lstStyle/>
            <a:p>
              <a:r>
                <a:rPr lang="en-US" sz="2000" b="1" dirty="0">
                  <a:solidFill>
                    <a:schemeClr val="bg1"/>
                  </a:solidFill>
                </a:rPr>
                <a:t>APRON</a:t>
              </a:r>
            </a:p>
          </p:txBody>
        </p:sp>
        <p:sp>
          <p:nvSpPr>
            <p:cNvPr id="5128" name="Text Box 14"/>
            <p:cNvSpPr txBox="1">
              <a:spLocks noChangeArrowheads="1"/>
            </p:cNvSpPr>
            <p:nvPr/>
          </p:nvSpPr>
          <p:spPr bwMode="auto">
            <a:xfrm>
              <a:off x="4343400" y="2209800"/>
              <a:ext cx="935832" cy="381500"/>
            </a:xfrm>
            <a:prstGeom prst="rect">
              <a:avLst/>
            </a:prstGeom>
            <a:noFill/>
            <a:ln w="9525">
              <a:noFill/>
              <a:miter lim="800000"/>
              <a:headEnd/>
              <a:tailEnd/>
            </a:ln>
          </p:spPr>
          <p:txBody>
            <a:bodyPr wrap="none">
              <a:spAutoFit/>
            </a:bodyPr>
            <a:lstStyle/>
            <a:p>
              <a:r>
                <a:rPr lang="en-US" sz="2000" b="1" dirty="0">
                  <a:solidFill>
                    <a:schemeClr val="bg1"/>
                  </a:solidFill>
                </a:rPr>
                <a:t>BODY</a:t>
              </a:r>
            </a:p>
          </p:txBody>
        </p:sp>
        <p:sp>
          <p:nvSpPr>
            <p:cNvPr id="5129" name="Text Box 11"/>
            <p:cNvSpPr txBox="1">
              <a:spLocks noChangeArrowheads="1"/>
            </p:cNvSpPr>
            <p:nvPr/>
          </p:nvSpPr>
          <p:spPr bwMode="auto">
            <a:xfrm>
              <a:off x="6096000" y="2362200"/>
              <a:ext cx="1920092" cy="381500"/>
            </a:xfrm>
            <a:prstGeom prst="rect">
              <a:avLst/>
            </a:prstGeom>
            <a:noFill/>
            <a:ln w="9525">
              <a:noFill/>
              <a:miter lim="800000"/>
              <a:headEnd/>
              <a:tailEnd/>
            </a:ln>
          </p:spPr>
          <p:txBody>
            <a:bodyPr wrap="none">
              <a:spAutoFit/>
            </a:bodyPr>
            <a:lstStyle/>
            <a:p>
              <a:r>
                <a:rPr lang="en-US" sz="2000" b="1" dirty="0">
                  <a:solidFill>
                    <a:schemeClr val="bg1"/>
                  </a:solidFill>
                </a:rPr>
                <a:t>WING WALLS</a:t>
              </a: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407</TotalTime>
  <Words>561</Words>
  <Application>Microsoft Office PowerPoint</Application>
  <PresentationFormat>On-screen Show (4:3)</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Slide 1</vt:lpstr>
      <vt:lpstr>Dams    </vt:lpstr>
      <vt:lpstr>Structure of dam</vt:lpstr>
      <vt:lpstr>Arch Dam</vt:lpstr>
      <vt:lpstr>Earth dam</vt:lpstr>
      <vt:lpstr>Buttress Dam</vt:lpstr>
      <vt:lpstr>Gravity Dam</vt:lpstr>
      <vt:lpstr>CHECK DAM</vt:lpstr>
      <vt:lpstr>Slide 9</vt:lpstr>
      <vt:lpstr>CHECK DAMS MAY BE APPROPRIATE IN THE FOLLOWING SITUATIONS: </vt:lpstr>
      <vt:lpstr>Slide 11</vt:lpstr>
      <vt:lpstr>BARRAGES</vt:lpstr>
      <vt:lpstr>Barrages</vt:lpstr>
      <vt:lpstr>Weir</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vamsi</dc:creator>
  <cp:lastModifiedBy>kp</cp:lastModifiedBy>
  <cp:revision>57</cp:revision>
  <dcterms:created xsi:type="dcterms:W3CDTF">2006-08-16T00:00:00Z</dcterms:created>
  <dcterms:modified xsi:type="dcterms:W3CDTF">2013-12-17T06:24:25Z</dcterms:modified>
</cp:coreProperties>
</file>